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76" r:id="rId7"/>
    <p:sldId id="279" r:id="rId8"/>
    <p:sldId id="261" r:id="rId9"/>
    <p:sldId id="262" r:id="rId10"/>
    <p:sldId id="263" r:id="rId11"/>
    <p:sldId id="264" r:id="rId12"/>
    <p:sldId id="265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5/13/2024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Demand Estimation with Text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May 11, 2024</a:t>
            </a:r>
          </a:p>
          <a:p>
            <a:r>
              <a:rPr lang="en-US" dirty="0"/>
              <a:t>Industrial Organization III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Lifted wholesale from </a:t>
                </a:r>
                <a:r>
                  <a:rPr lang="en-US" sz="2000" dirty="0" err="1"/>
                  <a:t>Magnolfi</a:t>
                </a:r>
                <a:r>
                  <a:rPr lang="en-US" sz="2000" dirty="0"/>
                  <a:t> et al.</a:t>
                </a:r>
              </a:p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Euclidean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Consumer preferences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are defined over characteristic space coordinates</a:t>
                </a:r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D81C-1664-4B3C-9B54-728BD6C4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Normally, demand estimation requires </a:t>
            </a:r>
            <a:r>
              <a:rPr lang="en-US" sz="2800" dirty="0">
                <a:solidFill>
                  <a:srgbClr val="AB0505"/>
                </a:solidFill>
              </a:rPr>
              <a:t>cost shifter </a:t>
            </a:r>
            <a:r>
              <a:rPr lang="en-US" sz="2800" dirty="0"/>
              <a:t>to parse apart pricing response to competition </a:t>
            </a:r>
          </a:p>
          <a:p>
            <a:r>
              <a:rPr lang="en-US" sz="2800" dirty="0"/>
              <a:t>Movies have distinctive pricing structure: all movies </a:t>
            </a:r>
            <a:r>
              <a:rPr lang="en-US" sz="2800" dirty="0">
                <a:solidFill>
                  <a:srgbClr val="AB0505"/>
                </a:solidFill>
              </a:rPr>
              <a:t>cost the same</a:t>
            </a:r>
          </a:p>
          <a:p>
            <a:pPr lvl="1"/>
            <a:r>
              <a:rPr lang="en-US" sz="2300" dirty="0"/>
              <a:t>We don’t need to worry about why—just that there is </a:t>
            </a:r>
            <a:r>
              <a:rPr lang="en-US" sz="2300" dirty="0">
                <a:solidFill>
                  <a:srgbClr val="AB0505"/>
                </a:solidFill>
              </a:rPr>
              <a:t>no pricing response</a:t>
            </a: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F59C2-7A29-935E-D4D6-77324D20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60D2-7985-DCD1-117A-3A1E6C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estimate anything in these models, need </a:t>
            </a:r>
            <a:r>
              <a:rPr lang="en-US" sz="2400" dirty="0">
                <a:solidFill>
                  <a:srgbClr val="AB0505"/>
                </a:solidFill>
              </a:rPr>
              <a:t>exogeneous characteristics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inability to change movie characteristics</a:t>
            </a:r>
          </a:p>
          <a:p>
            <a:pPr lvl="1"/>
            <a:r>
              <a:rPr lang="en-US" sz="1900" dirty="0"/>
              <a:t>Bug’s Life/</a:t>
            </a:r>
            <a:r>
              <a:rPr lang="en-US" sz="1900" dirty="0" err="1"/>
              <a:t>Antz</a:t>
            </a:r>
            <a:endParaRPr lang="en-US" sz="1900" dirty="0"/>
          </a:p>
          <a:p>
            <a:pPr lvl="1"/>
            <a:r>
              <a:rPr lang="en-US" sz="1900" dirty="0"/>
              <a:t>No Strings Attached/Friends with Benefits</a:t>
            </a:r>
          </a:p>
          <a:p>
            <a:pPr lvl="1"/>
            <a:r>
              <a:rPr lang="en-US" sz="1900" dirty="0"/>
              <a:t>Olympus Has Fallen/White House Down</a:t>
            </a:r>
          </a:p>
          <a:p>
            <a:r>
              <a:rPr lang="en-US" sz="2600" dirty="0"/>
              <a:t>Notably, these films (generally) </a:t>
            </a:r>
            <a:r>
              <a:rPr lang="en-US" sz="2600" dirty="0">
                <a:solidFill>
                  <a:srgbClr val="AB0505"/>
                </a:solidFill>
              </a:rPr>
              <a:t>do terribly</a:t>
            </a:r>
          </a:p>
          <a:p>
            <a:pPr lvl="1"/>
            <a:r>
              <a:rPr lang="en-US" sz="1900" dirty="0"/>
              <a:t>Suggests substitution is real and should be </a:t>
            </a:r>
            <a:r>
              <a:rPr lang="en-US" sz="1900" dirty="0">
                <a:solidFill>
                  <a:srgbClr val="AB0505"/>
                </a:solidFill>
              </a:rPr>
              <a:t>avoided if possible</a:t>
            </a:r>
            <a:r>
              <a:rPr lang="en-US" sz="1900" dirty="0"/>
              <a:t>—but </a:t>
            </a:r>
            <a:r>
              <a:rPr lang="en-US" sz="1900" dirty="0">
                <a:solidFill>
                  <a:srgbClr val="AB0505"/>
                </a:solidFill>
              </a:rPr>
              <a:t>isn’t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1998-Present</a:t>
            </a:r>
            <a:r>
              <a:rPr lang="en-US" sz="1900" dirty="0"/>
              <a:t>, with gaps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r>
              <a:rPr lang="en-US" sz="2400" dirty="0"/>
              <a:t> text-embedding-3-small engine from April</a:t>
            </a:r>
          </a:p>
          <a:p>
            <a:pPr lvl="1"/>
            <a:r>
              <a:rPr lang="en-US" sz="1900" dirty="0"/>
              <a:t>~1,500 dimensional, but reduced to six with </a:t>
            </a:r>
            <a:r>
              <a:rPr lang="en-US" sz="1900" dirty="0">
                <a:solidFill>
                  <a:srgbClr val="AB0505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BFB4-2770-158B-052E-724022ED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C414-21FB-2E2A-E289-EC92FD5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4C34FEF-09E7-8475-892E-85051E4441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Given 1,500-dimensional vectors from OpenAI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Collapse to 2D with t-SNE for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Use 6D PCA for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Generally 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prompting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AB0505"/>
                </a:solidFill>
              </a:rPr>
              <a:t>Similar genres </a:t>
            </a:r>
            <a:r>
              <a:rPr lang="en-US" sz="2600" dirty="0">
                <a:solidFill>
                  <a:schemeClr val="bg1"/>
                </a:solidFill>
              </a:rPr>
              <a:t>are clustered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Too many genres for standard color palate without superimposing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69C3DB-58F9-A02E-B5E9-650E1928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EC106-E8AC-776C-FA3D-E13106218EFB}"/>
              </a:ext>
            </a:extLst>
          </p:cNvPr>
          <p:cNvGrpSpPr/>
          <p:nvPr/>
        </p:nvGrpSpPr>
        <p:grpSpPr>
          <a:xfrm>
            <a:off x="6226841" y="570942"/>
            <a:ext cx="5816476" cy="5504243"/>
            <a:chOff x="5565307" y="443274"/>
            <a:chExt cx="6089812" cy="608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C167A5-5AD5-2D1D-8002-13977FA2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8187B-0E85-7D0E-2896-99FD937A52C7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72050-9AEA-F2B5-8738-D5B49DF36F40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7A354-5F59-A254-0563-75E7C73528B1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EE0D27-3585-D433-10FD-5606D9EF6884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48FFB-79FA-B2E0-3E75-144B64AE9C0F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298870-E704-C2FC-21E0-02CEC889CFB9}"/>
                </a:ext>
              </a:extLst>
            </p:cNvPr>
            <p:cNvSpPr txBox="1"/>
            <p:nvPr/>
          </p:nvSpPr>
          <p:spPr>
            <a:xfrm>
              <a:off x="6419366" y="2134971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Sanity Checks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64062-3CDB-3AB7-3157-2322D038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23" y="2360714"/>
            <a:ext cx="8955545" cy="117199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To make sure these projections work in higher dimensions, I also check the nearest neighbors of some movies in other genres. While not </a:t>
            </a:r>
            <a:r>
              <a:rPr lang="en-US" sz="2400" i="1" dirty="0"/>
              <a:t>ideal</a:t>
            </a:r>
            <a:r>
              <a:rPr lang="en-US" sz="2400" dirty="0"/>
              <a:t>, I think they seem reasonable.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51054"/>
              </p:ext>
            </p:extLst>
          </p:nvPr>
        </p:nvGraphicFramePr>
        <p:xfrm>
          <a:off x="488914" y="3646449"/>
          <a:ext cx="11214165" cy="245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Little Mermaid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Princess Diaries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Black Panther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Collateral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Still Believe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X-MEN: Days of Future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Guardians of the Galaxy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72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55D-67FB-0BB9-D9E2-5ABC33B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CE9F-2618-FD16-0706-3B0F70A4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EE04-7EB9-1F6F-1D30-A1A8977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19F9-3963-5785-CF4C-490DC39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B8-0CB8-3D6D-2141-7BEE086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3920157"/>
            <a:ext cx="9872871" cy="2215376"/>
          </a:xfrm>
        </p:spPr>
        <p:txBody>
          <a:bodyPr/>
          <a:lstStyle/>
          <a:p>
            <a:r>
              <a:rPr lang="en-US" sz="2400" dirty="0"/>
              <a:t>Lifted near-wholesale from </a:t>
            </a:r>
            <a:r>
              <a:rPr lang="en-US" sz="2400" dirty="0" err="1"/>
              <a:t>Magnolfi</a:t>
            </a:r>
            <a:r>
              <a:rPr lang="en-US" sz="2400" dirty="0"/>
              <a:t>, except:</a:t>
            </a:r>
          </a:p>
          <a:p>
            <a:pPr lvl="1"/>
            <a:r>
              <a:rPr lang="en-US" sz="1800" dirty="0"/>
              <a:t>Prices are constant given </a:t>
            </a:r>
            <a:r>
              <a:rPr lang="en-US" sz="1800" dirty="0">
                <a:solidFill>
                  <a:srgbClr val="AB0505"/>
                </a:solidFill>
              </a:rPr>
              <a:t>uniform pricing</a:t>
            </a:r>
            <a:r>
              <a:rPr lang="en-US" sz="1800" dirty="0"/>
              <a:t>—all absorbed into intercept</a:t>
            </a:r>
          </a:p>
          <a:p>
            <a:pPr lvl="1"/>
            <a:r>
              <a:rPr lang="en-US" sz="1800" dirty="0"/>
              <a:t>Movies thrive on novelty, so add </a:t>
            </a:r>
            <a:r>
              <a:rPr lang="en-US" sz="1800" dirty="0">
                <a:solidFill>
                  <a:srgbClr val="AB0505"/>
                </a:solidFill>
              </a:rPr>
              <a:t>movie-age fixed effects</a:t>
            </a:r>
          </a:p>
          <a:p>
            <a:pPr lvl="1"/>
            <a:r>
              <a:rPr lang="en-US" sz="1800" dirty="0"/>
              <a:t>Uniform pricing allows proxying for quantity with </a:t>
            </a:r>
            <a:r>
              <a:rPr lang="en-US" sz="1800" dirty="0">
                <a:solidFill>
                  <a:srgbClr val="AB0505"/>
                </a:solidFill>
              </a:rPr>
              <a:t>total box-office revenue</a:t>
            </a:r>
          </a:p>
          <a:p>
            <a:r>
              <a:rPr lang="en-US" sz="2400" dirty="0"/>
              <a:t>Function </a:t>
            </a:r>
            <a:r>
              <a:rPr lang="en-US" sz="2400" i="1" dirty="0"/>
              <a:t>f</a:t>
            </a:r>
            <a:r>
              <a:rPr lang="en-US" sz="2400" dirty="0"/>
              <a:t> interpretable as </a:t>
            </a:r>
            <a:r>
              <a:rPr lang="en-US" sz="2400" dirty="0">
                <a:solidFill>
                  <a:srgbClr val="AB0505"/>
                </a:solidFill>
              </a:rPr>
              <a:t>cross-elasticity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3A26-0B3A-68E0-149C-505C0FD4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𝑎𝑔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3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460044"/>
          </a:xfrm>
        </p:spPr>
        <p:txBody>
          <a:bodyPr>
            <a:noAutofit/>
          </a:bodyPr>
          <a:lstStyle/>
          <a:p>
            <a:r>
              <a:rPr lang="en-US" sz="2400" dirty="0"/>
              <a:t>Again following </a:t>
            </a:r>
            <a:r>
              <a:rPr lang="en-US" sz="2400" dirty="0" err="1"/>
              <a:t>Magnolfi</a:t>
            </a:r>
            <a:r>
              <a:rPr lang="en-US" sz="2400" dirty="0"/>
              <a:t>, use a </a:t>
            </a:r>
            <a:r>
              <a:rPr lang="en-US" sz="2400" dirty="0">
                <a:solidFill>
                  <a:srgbClr val="AB0505"/>
                </a:solidFill>
              </a:rPr>
              <a:t>normalized cubic polynomial</a:t>
            </a:r>
            <a:r>
              <a:rPr lang="en-US" sz="2400" dirty="0"/>
              <a:t>:</a:t>
            </a:r>
          </a:p>
          <a:p>
            <a:r>
              <a:rPr lang="en-US" sz="2400" dirty="0"/>
              <a:t>Note normalized using furthest </a:t>
            </a:r>
            <a:r>
              <a:rPr lang="en-US" sz="2400" dirty="0">
                <a:solidFill>
                  <a:srgbClr val="AB0505"/>
                </a:solidFill>
              </a:rPr>
              <a:t>observed</a:t>
            </a:r>
            <a:r>
              <a:rPr lang="en-US" sz="2400" dirty="0"/>
              <a:t> distance; computing each possible pairwise distance quite intensive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05B82-B85F-B58D-5111-7EACA9B7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083124" y="4196156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610664-04C9-14D5-1039-3AD147A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A4D-1C1A-E083-3624-89E75DDA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258951-0BE2-B5F3-68B3-BF6BF35025D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B6D-8D87-A779-CECD-B210B450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05" y="3522068"/>
            <a:ext cx="4324416" cy="192719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Histogram in background plots </a:t>
            </a:r>
            <a:r>
              <a:rPr lang="en-US" sz="2400" dirty="0">
                <a:solidFill>
                  <a:srgbClr val="AB0505"/>
                </a:solidFill>
              </a:rPr>
              <a:t>support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Thus, we see impact generally </a:t>
            </a:r>
            <a:r>
              <a:rPr lang="en-US" sz="2400" dirty="0">
                <a:solidFill>
                  <a:srgbClr val="AB0505"/>
                </a:solidFill>
              </a:rPr>
              <a:t>falls monotonically(</a:t>
            </a:r>
            <a:r>
              <a:rPr lang="en-US" sz="2400" dirty="0" err="1">
                <a:solidFill>
                  <a:srgbClr val="AB0505"/>
                </a:solidFill>
              </a:rPr>
              <a:t>ish</a:t>
            </a:r>
            <a:r>
              <a:rPr lang="en-US" sz="2400" dirty="0">
                <a:solidFill>
                  <a:srgbClr val="AB0505"/>
                </a:solidFill>
              </a:rPr>
              <a:t>) </a:t>
            </a:r>
            <a:r>
              <a:rPr lang="en-US" sz="2400" dirty="0"/>
              <a:t>with distance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BB91-8C7D-353B-B34E-6587724B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B5C8-DC6F-FB19-C165-D07F6D3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299" y="1402778"/>
            <a:ext cx="5651438" cy="423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8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Pokémon: The Movie 2000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Distance .3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1C13F-5ABB-118B-EAE3-5E55D671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" r="2997" b="1472"/>
          <a:stretch/>
        </p:blipFill>
        <p:spPr>
          <a:xfrm>
            <a:off x="5951982" y="4003144"/>
            <a:ext cx="1845541" cy="2580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9799-5CD5-E78A-8E5C-7EF1C2637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3"/>
          <a:stretch/>
        </p:blipFill>
        <p:spPr>
          <a:xfrm>
            <a:off x="8741905" y="4003144"/>
            <a:ext cx="1869553" cy="258053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Pokémon with Sandra Bullock’s </a:t>
            </a:r>
            <a:r>
              <a:rPr lang="en-US" sz="2600" i="1" dirty="0"/>
              <a:t>Premonition</a:t>
            </a:r>
          </a:p>
          <a:p>
            <a:pPr lvl="2"/>
            <a:r>
              <a:rPr lang="en-US" sz="1900" dirty="0"/>
              <a:t>Distance .6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70"/>
            <a:ext cx="5031521" cy="144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0.0044 log-point bump in quantity</a:t>
            </a:r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0.44% revenue increase</a:t>
            </a:r>
          </a:p>
          <a:p>
            <a:pPr lvl="2"/>
            <a:r>
              <a:rPr lang="en-US" sz="1900" dirty="0"/>
              <a:t>Seems reasonable?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1C-2FE7-5DF7-6710-3E41DD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4" y="2058770"/>
            <a:ext cx="5245252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substitution patterns on the support of the data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Permits little room for </a:t>
            </a:r>
            <a:r>
              <a:rPr lang="en-US" sz="2400" dirty="0">
                <a:solidFill>
                  <a:srgbClr val="AB0505"/>
                </a:solidFill>
              </a:rPr>
              <a:t>researcher judgement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C3EE5-2CF8-0D83-7C53-287527A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3A591-C39E-1363-2B49-18CA8FA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70" y="1287966"/>
            <a:ext cx="5709424" cy="4282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2382-64ED-D796-0A98-017EE74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1" y="736183"/>
            <a:ext cx="4494998" cy="1134640"/>
          </a:xfrm>
        </p:spPr>
        <p:txBody>
          <a:bodyPr/>
          <a:lstStyle/>
          <a:p>
            <a:r>
              <a:rPr lang="en-US" dirty="0"/>
              <a:t>Next Step: Benchmarking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B8864-FBD6-3EAD-AF7A-C9B587DC533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C366-55C3-239C-312E-31CD5F9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065" y="1986615"/>
            <a:ext cx="5421416" cy="4734457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Thus far, validating based on what “looks right”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Research that only confirms priors is unhelpful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Benchmark with </a:t>
            </a:r>
            <a:r>
              <a:rPr lang="en-US" sz="2600" dirty="0">
                <a:solidFill>
                  <a:srgbClr val="AB0505"/>
                </a:solidFill>
              </a:rPr>
              <a:t>real taste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AB0505"/>
                </a:solidFill>
              </a:rPr>
              <a:t>MovieLens</a:t>
            </a:r>
            <a:r>
              <a:rPr lang="en-US" sz="2600" dirty="0"/>
              <a:t> released 25m movie ratings from real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Includes TMDB ID for linking to existing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Would need </a:t>
            </a:r>
            <a:r>
              <a:rPr lang="en-US" sz="2600" dirty="0">
                <a:solidFill>
                  <a:srgbClr val="AB0505"/>
                </a:solidFill>
              </a:rPr>
              <a:t>recommendation engine </a:t>
            </a:r>
            <a:r>
              <a:rPr lang="en-US" sz="2600" dirty="0"/>
              <a:t>(textbook examples)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F576-B7FF-2B01-4625-EF0242BA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EF75-8972-B447-B850-04DD5617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770559"/>
            <a:ext cx="5768426" cy="5282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However, we care just as (if not more) about substitutability in </a:t>
            </a:r>
            <a:r>
              <a:rPr lang="en-US" sz="2400" dirty="0">
                <a:solidFill>
                  <a:srgbClr val="AB0505"/>
                </a:solidFill>
              </a:rPr>
              <a:t>complex</a:t>
            </a:r>
            <a:r>
              <a:rPr lang="en-US" sz="2400" dirty="0"/>
              <a:t> products</a:t>
            </a:r>
          </a:p>
          <a:p>
            <a:pPr lvl="1"/>
            <a:r>
              <a:rPr lang="en-US" sz="1800" dirty="0"/>
              <a:t>More interesting substitutability in monopolistic competition than perfect competition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27D-AD29-8293-EEAE-687ED88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47131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convey their products to consumers</a:t>
            </a:r>
          </a:p>
          <a:p>
            <a:r>
              <a:rPr lang="en-US" sz="2400" dirty="0"/>
              <a:t>If firms are doing their job well, these descriptions should convey necessary information for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Thus, if we can identify information in these descriptions, can more richly identify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26DB824-C62C-748B-B809-BB2A3CE2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4E76D-F215-C323-348D-3CD1529A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67" y="1843447"/>
            <a:ext cx="4444050" cy="2341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6B480F-98B8-4B56-E265-86D7DFC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67" y="4265356"/>
            <a:ext cx="4444051" cy="23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341349" cy="4038600"/>
          </a:xfrm>
        </p:spPr>
        <p:txBody>
          <a:bodyPr>
            <a:normAutofit/>
          </a:bodyPr>
          <a:lstStyle/>
          <a:p>
            <a:r>
              <a:rPr lang="en-US" sz="2000" dirty="0"/>
              <a:t>This “sounds nice”—firms incentivized to distill the </a:t>
            </a:r>
            <a:r>
              <a:rPr lang="en-US" sz="2000" dirty="0">
                <a:solidFill>
                  <a:srgbClr val="AB0505"/>
                </a:solidFill>
              </a:rPr>
              <a:t>most important information </a:t>
            </a:r>
            <a:r>
              <a:rPr lang="en-US" sz="2000" dirty="0"/>
              <a:t>into concise text. How can we make this econometrically useful?</a:t>
            </a:r>
          </a:p>
          <a:p>
            <a:r>
              <a:rPr lang="en-US" sz="2000" dirty="0"/>
              <a:t>Can 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Project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Proof-of-Concept using Movie Box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C3EC9-F9F3-BF88-1379-A5BEB323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93" y="2057400"/>
            <a:ext cx="4616896" cy="31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E782-2D6D-D1F4-A41E-C1BADC4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6987"/>
            <a:ext cx="7729728" cy="1188720"/>
          </a:xfrm>
        </p:spPr>
        <p:txBody>
          <a:bodyPr/>
          <a:lstStyle/>
          <a:p>
            <a:r>
              <a:rPr lang="en-US" dirty="0"/>
              <a:t>Existing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4D5-C012-8BF4-BDA8-EC128D49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939" y="1754534"/>
            <a:ext cx="9376080" cy="5068654"/>
          </a:xfrm>
        </p:spPr>
        <p:txBody>
          <a:bodyPr>
            <a:normAutofit/>
          </a:bodyPr>
          <a:lstStyle/>
          <a:p>
            <a:r>
              <a:rPr lang="en-US" sz="2400" dirty="0"/>
              <a:t>Methodology is most similar to </a:t>
            </a:r>
            <a:r>
              <a:rPr lang="en-US" sz="2400" dirty="0" err="1">
                <a:solidFill>
                  <a:srgbClr val="AB0505"/>
                </a:solidFill>
              </a:rPr>
              <a:t>Magnolfi</a:t>
            </a:r>
            <a:r>
              <a:rPr lang="en-US" sz="2400" dirty="0">
                <a:solidFill>
                  <a:srgbClr val="AB0505"/>
                </a:solidFill>
              </a:rPr>
              <a:t> et al. 2022</a:t>
            </a:r>
          </a:p>
          <a:p>
            <a:pPr lvl="1"/>
            <a:r>
              <a:rPr lang="en-US" sz="1900" dirty="0"/>
              <a:t>Uses triplet embeddings to estimate substitution in ready-to-eat breakfast cereal</a:t>
            </a:r>
          </a:p>
          <a:p>
            <a:r>
              <a:rPr lang="en-US" sz="2400" dirty="0"/>
              <a:t>Iterates on </a:t>
            </a:r>
            <a:r>
              <a:rPr lang="en-US" sz="2400" dirty="0" err="1">
                <a:solidFill>
                  <a:srgbClr val="AB0505"/>
                </a:solidFill>
              </a:rPr>
              <a:t>Compiani</a:t>
            </a:r>
            <a:r>
              <a:rPr lang="en-US" sz="2400" dirty="0">
                <a:solidFill>
                  <a:srgbClr val="AB0505"/>
                </a:solidFill>
              </a:rPr>
              <a:t>, Morozov, and Seiler 2023</a:t>
            </a:r>
          </a:p>
          <a:p>
            <a:pPr lvl="1"/>
            <a:r>
              <a:rPr lang="en-US" sz="1800" dirty="0"/>
              <a:t>Primarily uses image data to estimate substitution in tech purchases on Amazon</a:t>
            </a:r>
          </a:p>
          <a:p>
            <a:pPr lvl="1"/>
            <a:r>
              <a:rPr lang="en-US" sz="1800" dirty="0"/>
              <a:t>Also makes a nod towards text methods, but nothing high-tech: mostly bag-of-words, with some cursory BERT work</a:t>
            </a:r>
          </a:p>
          <a:p>
            <a:r>
              <a:rPr lang="en-US" sz="2400" dirty="0"/>
              <a:t>Contribution: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Novel setting </a:t>
            </a:r>
            <a:r>
              <a:rPr lang="en-US" sz="1900" dirty="0"/>
              <a:t>where text characteristics are important with few substitutes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Unique market characteristics </a:t>
            </a:r>
            <a:r>
              <a:rPr lang="en-US" sz="1900" dirty="0"/>
              <a:t>make tools uniquely effective</a:t>
            </a:r>
          </a:p>
          <a:p>
            <a:pPr lvl="2"/>
            <a:r>
              <a:rPr lang="en-US" sz="1900" dirty="0"/>
              <a:t>Uniform Pricing</a:t>
            </a:r>
          </a:p>
          <a:p>
            <a:pPr lvl="2"/>
            <a:r>
              <a:rPr lang="en-US" sz="1900" dirty="0"/>
              <a:t>Immutable Product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159C-3014-043B-B316-9F97CAE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E757A-B677-E588-FE5C-BE2DF166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2" y="599093"/>
            <a:ext cx="4494998" cy="1134640"/>
          </a:xfrm>
        </p:spPr>
        <p:txBody>
          <a:bodyPr/>
          <a:lstStyle/>
          <a:p>
            <a:r>
              <a:rPr lang="en-US" dirty="0"/>
              <a:t>Refresher: </a:t>
            </a:r>
            <a:r>
              <a:rPr lang="en-US" dirty="0" err="1"/>
              <a:t>Magnolfi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909E73-1EEF-2C36-98A3-59CCE5B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1020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05E6B-E742-5CC8-8F6B-2F465EC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948" y="2222414"/>
            <a:ext cx="4673127" cy="3839547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Magnolfi</a:t>
            </a:r>
            <a:r>
              <a:rPr lang="en-US" sz="2400" dirty="0"/>
              <a:t> used </a:t>
            </a:r>
            <a:r>
              <a:rPr lang="en-US" sz="2400" dirty="0">
                <a:solidFill>
                  <a:srgbClr val="AB0505"/>
                </a:solidFill>
              </a:rPr>
              <a:t>triplet embeddings </a:t>
            </a:r>
            <a:r>
              <a:rPr lang="en-US" sz="2400" dirty="0"/>
              <a:t>to cluster cereal brands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From there, showed that predicting substitution with these characteristics was </a:t>
            </a:r>
            <a:r>
              <a:rPr lang="en-US" sz="2400" dirty="0">
                <a:solidFill>
                  <a:srgbClr val="AB0505"/>
                </a:solidFill>
              </a:rPr>
              <a:t>better</a:t>
            </a:r>
            <a:r>
              <a:rPr lang="en-US" sz="2400" dirty="0"/>
              <a:t> than using </a:t>
            </a:r>
            <a:r>
              <a:rPr lang="en-US" sz="2400" dirty="0">
                <a:solidFill>
                  <a:srgbClr val="AB0505"/>
                </a:solidFill>
              </a:rPr>
              <a:t>interpretable characteristics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Cross-price elasticity monotonically decreasing in distance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660D-FAA3-0C5E-4F71-A57BA82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6864B0-9514-D084-DF9D-DB914A5C68AB}"/>
              </a:ext>
            </a:extLst>
          </p:cNvPr>
          <p:cNvGrpSpPr/>
          <p:nvPr/>
        </p:nvGrpSpPr>
        <p:grpSpPr>
          <a:xfrm>
            <a:off x="6664177" y="292460"/>
            <a:ext cx="4762374" cy="2700079"/>
            <a:chOff x="4437888" y="1820863"/>
            <a:chExt cx="6728543" cy="41696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311842-7135-89F8-8041-93D4F8B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888" y="1820863"/>
              <a:ext cx="6728543" cy="41696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8ACB4-FC98-F913-6829-B08ABA2FB4AD}"/>
                </a:ext>
              </a:extLst>
            </p:cNvPr>
            <p:cNvSpPr/>
            <p:nvPr/>
          </p:nvSpPr>
          <p:spPr>
            <a:xfrm>
              <a:off x="8600841" y="4440317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0169-DB30-73EF-F945-45D1024599D3}"/>
                </a:ext>
              </a:extLst>
            </p:cNvPr>
            <p:cNvSpPr/>
            <p:nvPr/>
          </p:nvSpPr>
          <p:spPr>
            <a:xfrm>
              <a:off x="8550142" y="1944642"/>
              <a:ext cx="2391290" cy="1500421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84DB-2A9E-6CCF-59C3-F3D542BBB974}"/>
                </a:ext>
              </a:extLst>
            </p:cNvPr>
            <p:cNvSpPr/>
            <p:nvPr/>
          </p:nvSpPr>
          <p:spPr>
            <a:xfrm>
              <a:off x="5289228" y="2480596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BF16DC-53A8-4A52-8D94-51CFE7472AB4}"/>
                </a:ext>
              </a:extLst>
            </p:cNvPr>
            <p:cNvSpPr txBox="1"/>
            <p:nvPr/>
          </p:nvSpPr>
          <p:spPr>
            <a:xfrm>
              <a:off x="8621867" y="3966723"/>
              <a:ext cx="2247841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96369-BFE7-82F3-F83C-B53B64CDDF0F}"/>
                </a:ext>
              </a:extLst>
            </p:cNvPr>
            <p:cNvSpPr txBox="1"/>
            <p:nvPr/>
          </p:nvSpPr>
          <p:spPr>
            <a:xfrm>
              <a:off x="9703944" y="1944642"/>
              <a:ext cx="1250568" cy="31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AB8CF-40F8-68EE-1E5A-330B89479024}"/>
                </a:ext>
              </a:extLst>
            </p:cNvPr>
            <p:cNvSpPr txBox="1"/>
            <p:nvPr/>
          </p:nvSpPr>
          <p:spPr>
            <a:xfrm>
              <a:off x="4762225" y="1844100"/>
              <a:ext cx="2522384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B01BB5-EAC7-5BAA-D91C-14D7075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82" y="3267070"/>
            <a:ext cx="4264532" cy="33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49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77A-3238-5C4E-ACB1-A4FF308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79" y="482461"/>
            <a:ext cx="4494998" cy="1134640"/>
          </a:xfrm>
        </p:spPr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C060-0D4E-E705-7A22-B250DA143B0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A1A468-B6F0-FF21-D0E6-89EBE0F9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574" y="2167328"/>
            <a:ext cx="4908953" cy="385433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Characteristics seem compelling given </a:t>
            </a:r>
            <a:r>
              <a:rPr lang="en-US" sz="2400" dirty="0">
                <a:solidFill>
                  <a:srgbClr val="AB0505"/>
                </a:solidFill>
              </a:rPr>
              <a:t>genre clustering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Elasticity estimates have reasonable: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Sign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Magnitude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Derivative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Minimal(-</a:t>
            </a:r>
            <a:r>
              <a:rPr lang="en-US" sz="2400" dirty="0" err="1"/>
              <a:t>ish</a:t>
            </a:r>
            <a:r>
              <a:rPr lang="en-US" sz="2400" dirty="0"/>
              <a:t>) structural assumptions</a:t>
            </a:r>
          </a:p>
          <a:p>
            <a:pPr algn="l">
              <a:buClr>
                <a:schemeClr val="bg1"/>
              </a:buClr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7AED46-F962-45AD-337C-80C58FE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A025D-852A-FB0F-A75A-BB7DA9C8EB2B}"/>
              </a:ext>
            </a:extLst>
          </p:cNvPr>
          <p:cNvGrpSpPr/>
          <p:nvPr/>
        </p:nvGrpSpPr>
        <p:grpSpPr>
          <a:xfrm>
            <a:off x="6313836" y="735748"/>
            <a:ext cx="5745104" cy="5386503"/>
            <a:chOff x="5565307" y="443274"/>
            <a:chExt cx="6089812" cy="6089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DFF077-B754-309C-9FDD-44D9C3F2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FA760-B339-7754-1B7C-709017B0A2BA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C9002-0C05-7C07-0574-43ABAAD79CD3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7D081E-058F-6B06-91A4-23E2CBE6DEFE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DC08D9-38A9-C275-5CE9-4EA983DC9A72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66994-96E1-35AD-63A8-A2C2822F669D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34E0D-CAF7-C5BE-BECC-14D5267CE7BA}"/>
                </a:ext>
              </a:extLst>
            </p:cNvPr>
            <p:cNvSpPr txBox="1"/>
            <p:nvPr/>
          </p:nvSpPr>
          <p:spPr>
            <a:xfrm>
              <a:off x="6419367" y="2074840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3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1FFC-97BD-77E9-EBAB-ECE4022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1756</TotalTime>
  <Words>1099</Words>
  <Application>Microsoft Office PowerPoint</Application>
  <PresentationFormat>Widescreen</PresentationFormat>
  <Paragraphs>186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Cambria Math</vt:lpstr>
      <vt:lpstr>Gill Sans MT</vt:lpstr>
      <vt:lpstr>Parcel</vt:lpstr>
      <vt:lpstr>Demand Estimation with Text Embeddings</vt:lpstr>
      <vt:lpstr>Which Movie is This?</vt:lpstr>
      <vt:lpstr>Identifying Good Substitutes is Hard…</vt:lpstr>
      <vt:lpstr>…But Firms Try to Make It Easy</vt:lpstr>
      <vt:lpstr>The Goal</vt:lpstr>
      <vt:lpstr>Existing Literature</vt:lpstr>
      <vt:lpstr>Refresher: Magnolfi</vt:lpstr>
      <vt:lpstr>Results Preview</vt:lpstr>
      <vt:lpstr>Model &amp; Application</vt:lpstr>
      <vt:lpstr>The Model</vt:lpstr>
      <vt:lpstr>Why Movies:  Uniform Pricing Puzzle</vt:lpstr>
      <vt:lpstr>Why Movies:  Exogeneous Characteristics</vt:lpstr>
      <vt:lpstr>Data</vt:lpstr>
      <vt:lpstr>Clustering Results</vt:lpstr>
      <vt:lpstr>Genre Clustering</vt:lpstr>
      <vt:lpstr>Nearest Neighbors Sanity Checks</vt:lpstr>
      <vt:lpstr>Log-Linear Demand Model</vt:lpstr>
      <vt:lpstr>Log-Linear Demand Model</vt:lpstr>
      <vt:lpstr>Functional Form</vt:lpstr>
      <vt:lpstr>Cross-Elasticities Over Distance</vt:lpstr>
      <vt:lpstr>Interpretation</vt:lpstr>
      <vt:lpstr>Conclusion</vt:lpstr>
      <vt:lpstr>Efficacy of Text Embeddings</vt:lpstr>
      <vt:lpstr>Next Step: Benchmarking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19</cp:revision>
  <dcterms:created xsi:type="dcterms:W3CDTF">2024-05-11T22:37:32Z</dcterms:created>
  <dcterms:modified xsi:type="dcterms:W3CDTF">2024-05-14T01:23:52Z</dcterms:modified>
</cp:coreProperties>
</file>